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316" r:id="rId17"/>
    <p:sldId id="278" r:id="rId18"/>
    <p:sldId id="311" r:id="rId19"/>
    <p:sldId id="292" r:id="rId20"/>
    <p:sldId id="283" r:id="rId21"/>
    <p:sldId id="285" r:id="rId22"/>
    <p:sldId id="312" r:id="rId23"/>
    <p:sldId id="313" r:id="rId24"/>
    <p:sldId id="293" r:id="rId25"/>
    <p:sldId id="296" r:id="rId26"/>
    <p:sldId id="302" r:id="rId27"/>
    <p:sldId id="297" r:id="rId28"/>
    <p:sldId id="282" r:id="rId29"/>
    <p:sldId id="294" r:id="rId30"/>
    <p:sldId id="303" r:id="rId31"/>
    <p:sldId id="301" r:id="rId32"/>
    <p:sldId id="314" r:id="rId33"/>
    <p:sldId id="284" r:id="rId34"/>
    <p:sldId id="266" r:id="rId35"/>
    <p:sldId id="298" r:id="rId36"/>
    <p:sldId id="299" r:id="rId37"/>
    <p:sldId id="279" r:id="rId38"/>
    <p:sldId id="315" r:id="rId39"/>
    <p:sldId id="280" r:id="rId40"/>
    <p:sldId id="295" r:id="rId41"/>
    <p:sldId id="288" r:id="rId42"/>
    <p:sldId id="307" r:id="rId43"/>
    <p:sldId id="289" r:id="rId44"/>
  </p:sldIdLst>
  <p:sldSz cx="9144000" cy="5143500" type="screen16x9"/>
  <p:notesSz cx="6858000" cy="9144000"/>
  <p:embeddedFontLst>
    <p:embeddedFont>
      <p:font typeface="Oswald" pitchFamily="2" charset="77"/>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48"/>
    <p:restoredTop sz="76063"/>
  </p:normalViewPr>
  <p:slideViewPr>
    <p:cSldViewPr snapToGrid="0">
      <p:cViewPr varScale="1">
        <p:scale>
          <a:sx n="126" d="100"/>
          <a:sy n="126" d="100"/>
        </p:scale>
        <p:origin x="1424" y="19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tiff"/><Relationship Id="rId7" Type="http://schemas.openxmlformats.org/officeDocument/2006/relationships/customXml" Target="../ink/ink2.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1.png"/><Relationship Id="rId9" Type="http://schemas.openxmlformats.org/officeDocument/2006/relationships/customXml" Target="../ink/ink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svg"/><Relationship Id="rId26" Type="http://schemas.openxmlformats.org/officeDocument/2006/relationships/image" Target="../media/image58.svg"/><Relationship Id="rId3" Type="http://schemas.openxmlformats.org/officeDocument/2006/relationships/image" Target="../media/image37.png"/><Relationship Id="rId21" Type="http://schemas.openxmlformats.org/officeDocument/2006/relationships/image" Target="../media/image53.png"/><Relationship Id="rId34" Type="http://schemas.openxmlformats.org/officeDocument/2006/relationships/image" Target="../media/image66.svg"/><Relationship Id="rId7" Type="http://schemas.openxmlformats.org/officeDocument/2006/relationships/image" Target="../media/image41.png"/><Relationship Id="rId12" Type="http://schemas.openxmlformats.org/officeDocument/2006/relationships/image" Target="../media/image36.sv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2" Type="http://schemas.openxmlformats.org/officeDocument/2006/relationships/notesSlide" Target="../notesSlides/notesSlide36.xml"/><Relationship Id="rId16" Type="http://schemas.openxmlformats.org/officeDocument/2006/relationships/image" Target="../media/image48.svg"/><Relationship Id="rId20" Type="http://schemas.openxmlformats.org/officeDocument/2006/relationships/image" Target="../media/image52.svg"/><Relationship Id="rId29"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40.svg"/><Relationship Id="rId11" Type="http://schemas.openxmlformats.org/officeDocument/2006/relationships/image" Target="../media/image35.png"/><Relationship Id="rId24" Type="http://schemas.openxmlformats.org/officeDocument/2006/relationships/image" Target="../media/image56.svg"/><Relationship Id="rId32" Type="http://schemas.openxmlformats.org/officeDocument/2006/relationships/image" Target="../media/image64.svg"/><Relationship Id="rId5" Type="http://schemas.openxmlformats.org/officeDocument/2006/relationships/image" Target="../media/image39.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8.svg"/><Relationship Id="rId10" Type="http://schemas.openxmlformats.org/officeDocument/2006/relationships/image" Target="../media/image44.svg"/><Relationship Id="rId19" Type="http://schemas.openxmlformats.org/officeDocument/2006/relationships/image" Target="../media/image51.png"/><Relationship Id="rId31" Type="http://schemas.openxmlformats.org/officeDocument/2006/relationships/image" Target="../media/image63.pn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6.svg"/><Relationship Id="rId22" Type="http://schemas.openxmlformats.org/officeDocument/2006/relationships/image" Target="../media/image54.svg"/><Relationship Id="rId27" Type="http://schemas.openxmlformats.org/officeDocument/2006/relationships/image" Target="../media/image59.png"/><Relationship Id="rId30" Type="http://schemas.openxmlformats.org/officeDocument/2006/relationships/image" Target="../media/image62.svg"/><Relationship Id="rId35" Type="http://schemas.openxmlformats.org/officeDocument/2006/relationships/image" Target="../media/image67.png"/><Relationship Id="rId8" Type="http://schemas.openxmlformats.org/officeDocument/2006/relationships/image" Target="../media/image42.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3"/>
          <a:stretch>
            <a:fillRect/>
          </a:stretch>
        </p:blipFill>
        <p:spPr>
          <a:xfrm>
            <a:off x="4871402" y="1820333"/>
            <a:ext cx="4051134" cy="2499076"/>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4"/>
          <a:stretch>
            <a:fillRect/>
          </a:stretch>
        </p:blipFill>
        <p:spPr>
          <a:xfrm>
            <a:off x="226674" y="1454154"/>
            <a:ext cx="4644728" cy="2865255"/>
          </a:xfrm>
          <a:prstGeom prst="rect">
            <a:avLst/>
          </a:prstGeom>
        </p:spPr>
      </p:pic>
      <p:sp>
        <p:nvSpPr>
          <p:cNvPr id="3" name="Textfeld 2">
            <a:extLst>
              <a:ext uri="{FF2B5EF4-FFF2-40B4-BE49-F238E27FC236}">
                <a16:creationId xmlns:a16="http://schemas.microsoft.com/office/drawing/2014/main" id="{35CEE705-976B-4D42-88D0-5915B95625A8}"/>
              </a:ext>
            </a:extLst>
          </p:cNvPr>
          <p:cNvSpPr txBox="1"/>
          <p:nvPr/>
        </p:nvSpPr>
        <p:spPr>
          <a:xfrm>
            <a:off x="4787153" y="4404836"/>
            <a:ext cx="4204447" cy="307777"/>
          </a:xfrm>
          <a:prstGeom prst="rect">
            <a:avLst/>
          </a:prstGeom>
          <a:noFill/>
        </p:spPr>
        <p:txBody>
          <a:bodyPr wrap="square" rtlCol="0">
            <a:spAutoFit/>
          </a:bodyPr>
          <a:lstStyle/>
          <a:p>
            <a:r>
              <a:rPr lang="de-DE" dirty="0">
                <a:highlight>
                  <a:srgbClr val="FFFF00"/>
                </a:highlight>
              </a:rPr>
              <a:t>#TODO Titelgröße anpassen und richtig </a:t>
            </a:r>
            <a:r>
              <a:rPr lang="de-DE" dirty="0" err="1">
                <a:highlight>
                  <a:srgbClr val="FFFF00"/>
                </a:highlight>
              </a:rPr>
              <a:t>Bennenen</a:t>
            </a:r>
            <a:endParaRPr lang="de-DE" dirty="0">
              <a:highlight>
                <a:srgbClr val="FFFF00"/>
              </a:highlight>
            </a:endParaRPr>
          </a:p>
        </p:txBody>
      </p:sp>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3035243885"/>
              </p:ext>
            </p:extLst>
          </p:nvPr>
        </p:nvGraphicFramePr>
        <p:xfrm>
          <a:off x="484356" y="1341957"/>
          <a:ext cx="2805691" cy="3362960"/>
        </p:xfrm>
        <a:graphic>
          <a:graphicData uri="http://schemas.openxmlformats.org/drawingml/2006/table">
            <a:tbl>
              <a:tblPr firstRow="1" bandRow="1">
                <a:tableStyleId>{5C22544A-7EE6-4342-B048-85BDC9FD1C3A}</a:tableStyleId>
              </a:tblPr>
              <a:tblGrid>
                <a:gridCol w="1335479">
                  <a:extLst>
                    <a:ext uri="{9D8B030D-6E8A-4147-A177-3AD203B41FA5}">
                      <a16:colId xmlns:a16="http://schemas.microsoft.com/office/drawing/2014/main" val="2062269353"/>
                    </a:ext>
                  </a:extLst>
                </a:gridCol>
                <a:gridCol w="1470212">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3365515" y="4155482"/>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2" name="Oval 21">
            <a:extLst>
              <a:ext uri="{FF2B5EF4-FFF2-40B4-BE49-F238E27FC236}">
                <a16:creationId xmlns:a16="http://schemas.microsoft.com/office/drawing/2014/main" id="{E28F4F4D-E72E-D54E-BAB2-7D2F0FAFC35D}"/>
              </a:ext>
            </a:extLst>
          </p:cNvPr>
          <p:cNvSpPr/>
          <p:nvPr/>
        </p:nvSpPr>
        <p:spPr>
          <a:xfrm>
            <a:off x="7987831" y="4488380"/>
            <a:ext cx="351638" cy="320212"/>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21,09 %</a:t>
            </a:r>
          </a:p>
        </p:txBody>
      </p:sp>
      <p:sp>
        <p:nvSpPr>
          <p:cNvPr id="23" name="Oval 22">
            <a:extLst>
              <a:ext uri="{FF2B5EF4-FFF2-40B4-BE49-F238E27FC236}">
                <a16:creationId xmlns:a16="http://schemas.microsoft.com/office/drawing/2014/main" id="{7037A4A8-7286-3D4E-A1F8-94BEB2329CC4}"/>
              </a:ext>
            </a:extLst>
          </p:cNvPr>
          <p:cNvSpPr/>
          <p:nvPr/>
        </p:nvSpPr>
        <p:spPr>
          <a:xfrm>
            <a:off x="7889061" y="3783510"/>
            <a:ext cx="549179" cy="503095"/>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29,07 %</a:t>
            </a:r>
          </a:p>
        </p:txBody>
      </p:sp>
      <p:sp>
        <p:nvSpPr>
          <p:cNvPr id="24" name="Oval 23">
            <a:extLst>
              <a:ext uri="{FF2B5EF4-FFF2-40B4-BE49-F238E27FC236}">
                <a16:creationId xmlns:a16="http://schemas.microsoft.com/office/drawing/2014/main" id="{009BA691-5E6A-224D-A55D-D769BAC7BAFA}"/>
              </a:ext>
            </a:extLst>
          </p:cNvPr>
          <p:cNvSpPr/>
          <p:nvPr/>
        </p:nvSpPr>
        <p:spPr>
          <a:xfrm>
            <a:off x="7725531" y="2758087"/>
            <a:ext cx="876240" cy="823648"/>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r>
              <a:rPr lang="de-DE" sz="600" b="1" dirty="0">
                <a:solidFill>
                  <a:schemeClr val="bg1"/>
                </a:solidFill>
                <a:latin typeface="Arial"/>
                <a:cs typeface="Arial"/>
              </a:rPr>
              <a:t>44,16 %</a:t>
            </a:r>
          </a:p>
        </p:txBody>
      </p:sp>
      <p:sp>
        <p:nvSpPr>
          <p:cNvPr id="25" name="Textfeld 24">
            <a:extLst>
              <a:ext uri="{FF2B5EF4-FFF2-40B4-BE49-F238E27FC236}">
                <a16:creationId xmlns:a16="http://schemas.microsoft.com/office/drawing/2014/main" id="{7C13BA81-8764-FA4E-BF9B-3EB28B1EB072}"/>
              </a:ext>
            </a:extLst>
          </p:cNvPr>
          <p:cNvSpPr txBox="1"/>
          <p:nvPr/>
        </p:nvSpPr>
        <p:spPr>
          <a:xfrm>
            <a:off x="6255718" y="1076613"/>
            <a:ext cx="3157329" cy="461665"/>
          </a:xfrm>
          <a:prstGeom prst="rect">
            <a:avLst/>
          </a:prstGeom>
          <a:noFill/>
        </p:spPr>
        <p:txBody>
          <a:bodyPr wrap="square" rtlCol="0">
            <a:spAutoFit/>
          </a:bodyPr>
          <a:lstStyle/>
          <a:p>
            <a:r>
              <a:rPr lang="de-DE" sz="1200" b="1" dirty="0"/>
              <a:t>Marge in Abhängigkeit von der Lane Domain</a:t>
            </a:r>
          </a:p>
        </p:txBody>
      </p:sp>
      <p:sp>
        <p:nvSpPr>
          <p:cNvPr id="26" name="Textfeld 25">
            <a:extLst>
              <a:ext uri="{FF2B5EF4-FFF2-40B4-BE49-F238E27FC236}">
                <a16:creationId xmlns:a16="http://schemas.microsoft.com/office/drawing/2014/main" id="{5EC11C75-37FD-E548-9C45-8819FDC383A6}"/>
              </a:ext>
            </a:extLst>
          </p:cNvPr>
          <p:cNvSpPr txBox="1"/>
          <p:nvPr/>
        </p:nvSpPr>
        <p:spPr>
          <a:xfrm>
            <a:off x="6255719" y="1832155"/>
            <a:ext cx="1414897" cy="307777"/>
          </a:xfrm>
          <a:prstGeom prst="rect">
            <a:avLst/>
          </a:prstGeom>
          <a:noFill/>
        </p:spPr>
        <p:txBody>
          <a:bodyPr wrap="square" rtlCol="0">
            <a:spAutoFit/>
          </a:bodyPr>
          <a:lstStyle/>
          <a:p>
            <a:r>
              <a:rPr lang="de-DE" dirty="0"/>
              <a:t>Export</a:t>
            </a:r>
          </a:p>
        </p:txBody>
      </p:sp>
      <p:sp>
        <p:nvSpPr>
          <p:cNvPr id="27" name="Textfeld 26">
            <a:extLst>
              <a:ext uri="{FF2B5EF4-FFF2-40B4-BE49-F238E27FC236}">
                <a16:creationId xmlns:a16="http://schemas.microsoft.com/office/drawing/2014/main" id="{4B1E8F5F-C140-0F4C-BEAC-3DA442C5AE57}"/>
              </a:ext>
            </a:extLst>
          </p:cNvPr>
          <p:cNvSpPr txBox="1"/>
          <p:nvPr/>
        </p:nvSpPr>
        <p:spPr>
          <a:xfrm>
            <a:off x="6299728" y="4520889"/>
            <a:ext cx="1265462" cy="307777"/>
          </a:xfrm>
          <a:prstGeom prst="rect">
            <a:avLst/>
          </a:prstGeom>
          <a:noFill/>
        </p:spPr>
        <p:txBody>
          <a:bodyPr wrap="square" rtlCol="0">
            <a:spAutoFit/>
          </a:bodyPr>
          <a:lstStyle/>
          <a:p>
            <a:r>
              <a:rPr lang="de-DE" dirty="0"/>
              <a:t>International</a:t>
            </a:r>
          </a:p>
        </p:txBody>
      </p:sp>
      <p:sp>
        <p:nvSpPr>
          <p:cNvPr id="28" name="Textfeld 27">
            <a:extLst>
              <a:ext uri="{FF2B5EF4-FFF2-40B4-BE49-F238E27FC236}">
                <a16:creationId xmlns:a16="http://schemas.microsoft.com/office/drawing/2014/main" id="{0489FBDC-5978-6D48-B237-F04F308B307F}"/>
              </a:ext>
            </a:extLst>
          </p:cNvPr>
          <p:cNvSpPr txBox="1"/>
          <p:nvPr/>
        </p:nvSpPr>
        <p:spPr>
          <a:xfrm>
            <a:off x="6299726" y="3879298"/>
            <a:ext cx="1414897" cy="307777"/>
          </a:xfrm>
          <a:prstGeom prst="rect">
            <a:avLst/>
          </a:prstGeom>
          <a:noFill/>
        </p:spPr>
        <p:txBody>
          <a:bodyPr wrap="square" rtlCol="0">
            <a:spAutoFit/>
          </a:bodyPr>
          <a:lstStyle/>
          <a:p>
            <a:r>
              <a:rPr lang="de-DE" dirty="0"/>
              <a:t>National</a:t>
            </a:r>
          </a:p>
        </p:txBody>
      </p:sp>
      <p:sp>
        <p:nvSpPr>
          <p:cNvPr id="29" name="Textfeld 28">
            <a:extLst>
              <a:ext uri="{FF2B5EF4-FFF2-40B4-BE49-F238E27FC236}">
                <a16:creationId xmlns:a16="http://schemas.microsoft.com/office/drawing/2014/main" id="{C78DE47E-1229-C048-BDA9-4C38C71872FF}"/>
              </a:ext>
            </a:extLst>
          </p:cNvPr>
          <p:cNvSpPr txBox="1"/>
          <p:nvPr/>
        </p:nvSpPr>
        <p:spPr>
          <a:xfrm>
            <a:off x="6255719" y="2995110"/>
            <a:ext cx="1414897" cy="307777"/>
          </a:xfrm>
          <a:prstGeom prst="rect">
            <a:avLst/>
          </a:prstGeom>
          <a:noFill/>
        </p:spPr>
        <p:txBody>
          <a:bodyPr wrap="square" rtlCol="0">
            <a:spAutoFit/>
          </a:bodyPr>
          <a:lstStyle/>
          <a:p>
            <a:r>
              <a:rPr lang="de-DE" dirty="0"/>
              <a:t>Import</a:t>
            </a:r>
          </a:p>
        </p:txBody>
      </p:sp>
      <p:cxnSp>
        <p:nvCxnSpPr>
          <p:cNvPr id="30" name="Gerade Verbindung 29">
            <a:extLst>
              <a:ext uri="{FF2B5EF4-FFF2-40B4-BE49-F238E27FC236}">
                <a16:creationId xmlns:a16="http://schemas.microsoft.com/office/drawing/2014/main" id="{93B085D2-AA77-0A47-B288-1335F6DC7DBF}"/>
              </a:ext>
            </a:extLst>
          </p:cNvPr>
          <p:cNvCxnSpPr>
            <a:cxnSpLocks/>
          </p:cNvCxnSpPr>
          <p:nvPr/>
        </p:nvCxnSpPr>
        <p:spPr>
          <a:xfrm>
            <a:off x="6920854" y="2008571"/>
            <a:ext cx="5650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2877E7CF-92FE-8C47-864B-3ABC217FE882}"/>
              </a:ext>
            </a:extLst>
          </p:cNvPr>
          <p:cNvCxnSpPr>
            <a:cxnSpLocks/>
          </p:cNvCxnSpPr>
          <p:nvPr/>
        </p:nvCxnSpPr>
        <p:spPr>
          <a:xfrm>
            <a:off x="6920854" y="3162623"/>
            <a:ext cx="7937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83468F07-4BF1-F042-9885-969F03BF4610}"/>
              </a:ext>
            </a:extLst>
          </p:cNvPr>
          <p:cNvCxnSpPr>
            <a:cxnSpLocks/>
          </p:cNvCxnSpPr>
          <p:nvPr/>
        </p:nvCxnSpPr>
        <p:spPr>
          <a:xfrm>
            <a:off x="7414013" y="4648486"/>
            <a:ext cx="533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7E6B823B-726F-1349-86C8-E44904A3DDC6}"/>
              </a:ext>
            </a:extLst>
          </p:cNvPr>
          <p:cNvCxnSpPr>
            <a:cxnSpLocks/>
          </p:cNvCxnSpPr>
          <p:nvPr/>
        </p:nvCxnSpPr>
        <p:spPr>
          <a:xfrm>
            <a:off x="7203393" y="4063501"/>
            <a:ext cx="6309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Google Shape;115;p15">
            <a:extLst>
              <a:ext uri="{FF2B5EF4-FFF2-40B4-BE49-F238E27FC236}">
                <a16:creationId xmlns:a16="http://schemas.microsoft.com/office/drawing/2014/main" id="{164269BF-9175-154F-8380-3E7B52DE8794}"/>
              </a:ext>
            </a:extLst>
          </p:cNvPr>
          <p:cNvSpPr/>
          <p:nvPr/>
        </p:nvSpPr>
        <p:spPr>
          <a:xfrm>
            <a:off x="7709617" y="1592271"/>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800" dirty="0">
                <a:solidFill>
                  <a:schemeClr val="bg1"/>
                </a:solidFill>
              </a:rPr>
              <a:t>51,57 %</a:t>
            </a:r>
            <a:endParaRPr sz="800" dirty="0">
              <a:solidFill>
                <a:schemeClr val="bg1"/>
              </a:solidFill>
            </a:endParaRP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495933"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395990" cy="3330097"/>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2011593107"/>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dirty="0">
                          <a:effectLst/>
                        </a:rPr>
                        <a:t>638,34</a:t>
                      </a:r>
                      <a:endParaRPr lang="de-DE" sz="1200"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
        <p:nvSpPr>
          <p:cNvPr id="10" name="Textfeld 9">
            <a:extLst>
              <a:ext uri="{FF2B5EF4-FFF2-40B4-BE49-F238E27FC236}">
                <a16:creationId xmlns:a16="http://schemas.microsoft.com/office/drawing/2014/main" id="{C7F7DF0B-A351-7E44-924D-2CC09140A458}"/>
              </a:ext>
            </a:extLst>
          </p:cNvPr>
          <p:cNvSpPr txBox="1"/>
          <p:nvPr/>
        </p:nvSpPr>
        <p:spPr>
          <a:xfrm>
            <a:off x="6415144" y="1171613"/>
            <a:ext cx="2728856" cy="954107"/>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Text</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1655363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93423" y="2511474"/>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250040" y="208163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+ 9,29 %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2520</Words>
  <Application>Microsoft Macintosh PowerPoint</Application>
  <PresentationFormat>Bildschirmpräsentation (16:9)</PresentationFormat>
  <Paragraphs>555</Paragraphs>
  <Slides>43</Slides>
  <Notes>42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43</vt:i4>
      </vt:variant>
    </vt:vector>
  </HeadingPairs>
  <TitlesOfParts>
    <vt:vector size="47"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Visuelle Exploration: Auftragslage</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 Inspiration</vt:lpstr>
      <vt:lpstr>3. Dashboard: Wenn noch Zeit, Geschäftsführung</vt:lpstr>
      <vt:lpstr>3. Dashboard: Zusammenfassung</vt:lpstr>
      <vt:lpstr>Erkenntnisse und 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213</cp:revision>
  <dcterms:modified xsi:type="dcterms:W3CDTF">2021-02-16T19:46:15Z</dcterms:modified>
</cp:coreProperties>
</file>